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23"/>
  </p:notesMasterIdLst>
  <p:sldIdLst>
    <p:sldId id="256" r:id="rId2"/>
    <p:sldId id="257" r:id="rId3"/>
    <p:sldId id="262" r:id="rId4"/>
    <p:sldId id="263" r:id="rId5"/>
    <p:sldId id="258" r:id="rId6"/>
    <p:sldId id="264" r:id="rId7"/>
    <p:sldId id="265" r:id="rId8"/>
    <p:sldId id="266" r:id="rId9"/>
    <p:sldId id="267" r:id="rId10"/>
    <p:sldId id="269" r:id="rId11"/>
    <p:sldId id="276" r:id="rId12"/>
    <p:sldId id="277" r:id="rId13"/>
    <p:sldId id="270" r:id="rId14"/>
    <p:sldId id="271" r:id="rId15"/>
    <p:sldId id="272" r:id="rId16"/>
    <p:sldId id="278" r:id="rId17"/>
    <p:sldId id="275" r:id="rId18"/>
    <p:sldId id="273" r:id="rId19"/>
    <p:sldId id="279" r:id="rId20"/>
    <p:sldId id="280" r:id="rId21"/>
    <p:sldId id="274" r:id="rId2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7BF29BA3-8C0C-41DB-A33C-8DAD06044D9C}">
          <p14:sldIdLst>
            <p14:sldId id="256"/>
            <p14:sldId id="257"/>
            <p14:sldId id="262"/>
            <p14:sldId id="263"/>
            <p14:sldId id="258"/>
            <p14:sldId id="264"/>
            <p14:sldId id="265"/>
            <p14:sldId id="266"/>
            <p14:sldId id="267"/>
            <p14:sldId id="269"/>
            <p14:sldId id="276"/>
            <p14:sldId id="277"/>
          </p14:sldIdLst>
        </p14:section>
        <p14:section name="Sección sin título" id="{1B1428DD-B468-4081-A3FE-889F26EE01D5}">
          <p14:sldIdLst>
            <p14:sldId id="270"/>
            <p14:sldId id="271"/>
            <p14:sldId id="272"/>
            <p14:sldId id="278"/>
            <p14:sldId id="275"/>
            <p14:sldId id="273"/>
            <p14:sldId id="279"/>
            <p14:sldId id="280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1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ED07C-F629-48DC-AE59-BE070296C15A}" type="datetimeFigureOut">
              <a:rPr lang="es-ES" smtClean="0"/>
              <a:t>22/05/2024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CE227-D55A-4383-B114-FB2821E3F4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93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CE227-D55A-4383-B114-FB2821E3F47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1421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238CD-3BC5-4F71-8C86-64B4C1E75EAB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73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87E0-B314-4B89-9B1C-4240FC19CA77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162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1D7B-9107-4BD5-9EB5-64FEACC0C493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98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E7793-84EC-4122-A0B7-ED0414798C36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702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6BA5-4122-4451-B0A0-22FF73B38506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8987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6A982-93BF-483B-995D-8DEAFF7F1AC9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914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D9A6-7774-43F7-944C-DE767FB856B1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010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9111-9BE3-45D8-90EA-251D45896FA1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480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E9DF-7788-4AA5-99D5-218CEEF1425A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16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50EA-6BC3-4921-BB1D-45B93BAD59DE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05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30BF-2163-4DAF-975A-CD47F5C5B32D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51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96DF-8827-4F6E-BB1D-8A6DE0795EFF}" type="datetime1">
              <a:rPr lang="es-ES" smtClean="0"/>
              <a:t>22/05/2024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508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5EFD6-94A5-40EC-9A53-F93BE15E3FB9}" type="datetime1">
              <a:rPr lang="es-ES" smtClean="0"/>
              <a:t>22/05/2024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5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7C4A-1D4E-40A2-8495-686BAD3AB245}" type="datetime1">
              <a:rPr lang="es-ES" smtClean="0"/>
              <a:t>22/05/2024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07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2082-F0E3-4A55-8FB8-0132D7D4BB26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41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696E-B02A-4DA7-9670-350C47C1F754}" type="datetime1">
              <a:rPr lang="es-ES" smtClean="0"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58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01A3C-9BDF-4223-BB3F-E51F65D72ECB}" type="datetime1">
              <a:rPr lang="es-ES" smtClean="0"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Las pensiones en la Unión Europea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005D7C6-522B-4E44-91AD-7D0330592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37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sz="4000" b="1" dirty="0">
                <a:solidFill>
                  <a:schemeClr val="accent1"/>
                </a:solidFill>
              </a:rPr>
              <a:t>EUROPAR BATASUNA ETA PENTSIOAK</a:t>
            </a:r>
            <a:br>
              <a:rPr lang="es-ES" sz="4000" b="1" dirty="0">
                <a:solidFill>
                  <a:schemeClr val="accent1"/>
                </a:solidFill>
              </a:rPr>
            </a:br>
            <a:r>
              <a:rPr lang="es-ES" sz="4000" b="1" dirty="0">
                <a:solidFill>
                  <a:schemeClr val="accent1"/>
                </a:solidFill>
              </a:rPr>
              <a:t>LAS PENSIONES EN LA UNIÓN EUROPEA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Encuentro de Plataformas de Pensionistas  y Sindicatos de la UE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704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250" y="381196"/>
            <a:ext cx="7620000" cy="767641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ELEMENTOS GENERALES I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10</a:t>
            </a:fld>
            <a:endParaRPr lang="es-ES"/>
          </a:p>
        </p:txBody>
      </p:sp>
      <p:pic>
        <p:nvPicPr>
          <p:cNvPr id="8" name="Picture 4458434">
            <a:extLst>
              <a:ext uri="{FF2B5EF4-FFF2-40B4-BE49-F238E27FC236}">
                <a16:creationId xmlns="" xmlns:a16="http://schemas.microsoft.com/office/drawing/2014/main" id="{CCA0ECD2-EC74-F461-9498-115A424402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65158" y="1367496"/>
            <a:ext cx="5905464" cy="3675344"/>
          </a:xfrm>
          <a:prstGeom prst="rect">
            <a:avLst/>
          </a:prstGeom>
        </p:spPr>
      </p:pic>
      <p:sp>
        <p:nvSpPr>
          <p:cNvPr id="9" name="TestuKoadroa 8">
            <a:extLst>
              <a:ext uri="{FF2B5EF4-FFF2-40B4-BE49-F238E27FC236}">
                <a16:creationId xmlns="" xmlns:a16="http://schemas.microsoft.com/office/drawing/2014/main" id="{81854A34-DBCC-587E-DD40-F5A5747E147D}"/>
              </a:ext>
            </a:extLst>
          </p:cNvPr>
          <p:cNvSpPr txBox="1"/>
          <p:nvPr/>
        </p:nvSpPr>
        <p:spPr>
          <a:xfrm>
            <a:off x="2725909" y="1015623"/>
            <a:ext cx="6740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3333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Duración de la jubilación: años, porcentaje de la carrera laboral media y porcentaje de la vida adulta </a:t>
            </a:r>
            <a:endParaRPr lang="eu-ES" sz="1200" dirty="0"/>
          </a:p>
        </p:txBody>
      </p:sp>
      <p:pic>
        <p:nvPicPr>
          <p:cNvPr id="10" name="Irudia 9">
            <a:extLst>
              <a:ext uri="{FF2B5EF4-FFF2-40B4-BE49-F238E27FC236}">
                <a16:creationId xmlns="" xmlns:a16="http://schemas.microsoft.com/office/drawing/2014/main" id="{1C318C48-7F8D-F986-544C-F59DF4F928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37"/>
          <a:stretch/>
        </p:blipFill>
        <p:spPr bwMode="auto">
          <a:xfrm>
            <a:off x="2885030" y="5243246"/>
            <a:ext cx="6065720" cy="889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8048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787782"/>
            <a:ext cx="8911687" cy="1280890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ELEMENTOS GENERALES II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41511" y="1428227"/>
            <a:ext cx="7913689" cy="4256593"/>
          </a:xfrm>
        </p:spPr>
        <p:txBody>
          <a:bodyPr>
            <a:normAutofit/>
          </a:bodyPr>
          <a:lstStyle/>
          <a:p>
            <a:r>
              <a:rPr lang="es-ES" b="1" dirty="0"/>
              <a:t>Factores de riesgo en esperanza de vida, comunes en Estados europeos: varían según desigualdades </a:t>
            </a:r>
            <a:r>
              <a:rPr lang="es-ES" b="1" dirty="0" smtClean="0"/>
              <a:t>sociales, tipos de trabajo y condiciones de vida;</a:t>
            </a:r>
          </a:p>
          <a:p>
            <a:endParaRPr lang="es-ES" b="1" dirty="0"/>
          </a:p>
          <a:p>
            <a:r>
              <a:rPr lang="es-ES" b="1" dirty="0"/>
              <a:t>Esperanza libre de discapacidad: duración más corta vida saludable</a:t>
            </a:r>
            <a:r>
              <a:rPr lang="es-ES" b="1" dirty="0" smtClean="0"/>
              <a:t>;</a:t>
            </a:r>
          </a:p>
          <a:p>
            <a:endParaRPr lang="es-ES" b="1" dirty="0"/>
          </a:p>
          <a:p>
            <a:r>
              <a:rPr lang="es-ES" b="1" dirty="0"/>
              <a:t>Atraso en edad jubilación: reducción mejores años para dedicación a actividades sociales, ocio creativo y otras actividades placenteras;</a:t>
            </a:r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7165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787782"/>
            <a:ext cx="8911687" cy="1280890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ELEMENTOS GENERALES II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12</a:t>
            </a:fld>
            <a:endParaRPr lang="es-ES"/>
          </a:p>
        </p:txBody>
      </p:sp>
      <p:pic>
        <p:nvPicPr>
          <p:cNvPr id="9" name="Irudia 8">
            <a:extLst>
              <a:ext uri="{FF2B5EF4-FFF2-40B4-BE49-F238E27FC236}">
                <a16:creationId xmlns="" xmlns:a16="http://schemas.microsoft.com/office/drawing/2014/main" id="{8B79F796-B3DD-311B-98A6-538E6715E63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141" b="6900"/>
          <a:stretch/>
        </p:blipFill>
        <p:spPr bwMode="auto">
          <a:xfrm>
            <a:off x="6277697" y="1428227"/>
            <a:ext cx="2993540" cy="41137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rudia 12">
            <a:extLst>
              <a:ext uri="{FF2B5EF4-FFF2-40B4-BE49-F238E27FC236}">
                <a16:creationId xmlns="" xmlns:a16="http://schemas.microsoft.com/office/drawing/2014/main" id="{E4C6FEF4-627E-EF1F-8E60-0652D9B4BF7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51" r="45757"/>
          <a:stretch/>
        </p:blipFill>
        <p:spPr bwMode="auto">
          <a:xfrm>
            <a:off x="2968827" y="1316037"/>
            <a:ext cx="2929255" cy="42259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73898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Mecanismos reducción pensiones públicas de reparto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/>
              <a:t>1) Reducción explícita tasa reemplazo y reducción gasto pensiones/PIB</a:t>
            </a:r>
          </a:p>
          <a:p>
            <a:pPr lvl="1"/>
            <a:r>
              <a:rPr lang="es-ES" b="1" dirty="0"/>
              <a:t>reforma alemana 2001: TR de 70% a 67%, compensada con privadas</a:t>
            </a:r>
          </a:p>
          <a:p>
            <a:pPr lvl="1"/>
            <a:r>
              <a:rPr lang="es-ES" b="1" dirty="0" smtClean="0"/>
              <a:t>Aplicación a las pensiones de las cotizaciones SS </a:t>
            </a:r>
            <a:r>
              <a:rPr lang="es-ES" b="1" dirty="0"/>
              <a:t>o aumento fiscalidad </a:t>
            </a:r>
            <a:r>
              <a:rPr lang="es-ES" b="1" dirty="0" smtClean="0"/>
              <a:t>s/pensiones (en el Estado español sujeción al IRPF con la Ley de 1978; antes exentas).</a:t>
            </a:r>
            <a:endParaRPr lang="es-ES" b="1" dirty="0"/>
          </a:p>
          <a:p>
            <a:pPr marL="457200" lvl="1" indent="0">
              <a:buNone/>
            </a:pPr>
            <a:endParaRPr lang="es-ES" b="1" dirty="0"/>
          </a:p>
          <a:p>
            <a:pPr marL="457200" lvl="1" indent="0">
              <a:buNone/>
            </a:pPr>
            <a:r>
              <a:rPr lang="es-ES" b="1" dirty="0"/>
              <a:t>2) Reducción implícita </a:t>
            </a:r>
            <a:r>
              <a:rPr lang="es-ES" b="1" dirty="0" err="1"/>
              <a:t>TRs</a:t>
            </a:r>
            <a:r>
              <a:rPr lang="es-ES" b="1" dirty="0"/>
              <a:t> por transformación prestaciones definidas en </a:t>
            </a:r>
            <a:r>
              <a:rPr lang="es-ES" b="1" dirty="0" err="1"/>
              <a:t>cots</a:t>
            </a:r>
            <a:r>
              <a:rPr lang="es-ES" b="1" dirty="0"/>
              <a:t> definidas</a:t>
            </a:r>
          </a:p>
          <a:p>
            <a:pPr marL="457200" lvl="1" indent="0">
              <a:buNone/>
            </a:pPr>
            <a:r>
              <a:rPr lang="es-ES" b="1" dirty="0"/>
              <a:t>	-Suecia, Italia y después Alemania: “cuentas nocionales” en las que cada trabajador/a tiene cuenta con fondos acumulados por </a:t>
            </a:r>
            <a:r>
              <a:rPr lang="es-ES" b="1" dirty="0" err="1"/>
              <a:t>cots</a:t>
            </a:r>
            <a:r>
              <a:rPr lang="es-ES" b="1" dirty="0"/>
              <a:t> y la pensión se calcula en base a edad jubilación, esperanza de vida y </a:t>
            </a:r>
            <a:r>
              <a:rPr lang="es-ES" b="1" dirty="0" smtClean="0"/>
              <a:t>crecimiento </a:t>
            </a:r>
            <a:r>
              <a:rPr lang="es-ES" b="1" dirty="0"/>
              <a:t>económico </a:t>
            </a:r>
            <a:r>
              <a:rPr lang="es-ES" b="1" dirty="0" smtClean="0"/>
              <a:t>previsto; desaparece la relación entre pensiones y salarios; a cargo de las pensiones el riesgo del incremento esperanza de vida , el aumento proporción mayores y reducción del crecimiento.</a:t>
            </a:r>
            <a:endParaRPr lang="es-ES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371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14</a:t>
            </a:fld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1197429" y="70506"/>
            <a:ext cx="954677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3.- </a:t>
            </a:r>
            <a:r>
              <a:rPr lang="es-ES" b="1" i="1" u="sng" dirty="0"/>
              <a:t>Aumento número de años para cálculo pensión</a:t>
            </a:r>
            <a:endParaRPr lang="es-ES" b="1" dirty="0"/>
          </a:p>
          <a:p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de las medidas más frecuentes en las reformas últimas</a:t>
            </a: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Efecto reductor por salarios últimos más altos que los de inicio;</a:t>
            </a: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En sistemas de cuentas nocionales Italia y Suecia: totalidad vida laboral en lugar	10 años 	(Italia) y 15 (Suecia).</a:t>
            </a: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Sobre toda la vida laboral, salvo Lituania, Malta, Eslovenia, Francia y Estado español) </a:t>
            </a: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Portugal: sobre toda la vida laboral y factor sostenibilidad</a:t>
            </a:r>
          </a:p>
          <a:p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b="1" i="1" u="sng" dirty="0"/>
              <a:t>4.- Incremento del número de años necesario para acceder a pensiones íntegras y la reducción porcentajes</a:t>
            </a: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En Austria reforma 2003, reducción porcentaje por año cotizado, 45 años para 	TR 80</a:t>
            </a:r>
            <a:r>
              <a:rPr lang="es-ES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Perjudica a generaciones más jóvenes por peor inserción en mercado trabajo </a:t>
            </a:r>
          </a:p>
          <a:p>
            <a:endParaRPr lang="es-ES" b="1" dirty="0"/>
          </a:p>
          <a:p>
            <a:r>
              <a:rPr lang="es-ES" b="1" i="1" u="sng" dirty="0"/>
              <a:t>5.- Aumento periodos para acceso a pensión jubilación</a:t>
            </a:r>
          </a:p>
          <a:p>
            <a:r>
              <a:rPr lang="es-ES" b="1" i="1" dirty="0"/>
              <a:t>	</a:t>
            </a: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Dinamarca de 1 3; Italia 15 a 20; Luxemburgo 60 a 120 	meses; Portugal 120 a 	180 meses.</a:t>
            </a:r>
          </a:p>
          <a:p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498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Las pensiones en la Unión Europea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15</a:t>
            </a:fld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1676401" y="1152907"/>
            <a:ext cx="876300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i="1" u="sng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6-Revalorización pensiones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Sustitución del salario por los precios: las basadas en precios mantienen el poder adquisitivo, en salarios mantienen la continuidad de los salarios; será tanto más favorable cuando mejor recoja el aumento de la productividad</a:t>
            </a:r>
            <a:r>
              <a:rPr lang="es-ES_tradnl" b="1" i="1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-En 2022 en 23 Estados es en cuantía inferior al aumento salarios; según revalorización pura de precios en el Estado español, Francia, Italia, Austria, Hungría y Luxemburgo);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-En Suecia, si es el sistema está equilibrado a corto plazo según crecimiento económico menos 1,6%; revisión a la baja si no hay equilibrio.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s-ES_tradnl" b="1" i="1" u="sng" kern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i="1" u="sng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es-ES_tradnl" b="1" i="1" u="sng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.-La alineación de las reglas de los regímenes más favorables sobre las de los regímenes menos generosos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-Aplicación a los Regímenes de Función Pública y empresas públicas de los regímenes con reglas más restrictivas; antes armonización por arriba ahora por abajo.</a:t>
            </a:r>
            <a:endParaRPr lang="es-ES_tradnl" b="1" kern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Especialmente aplicando a regímenes de la función pública y de empleados de empresas públicas las reglas menos favorables de otros regímenes: Francia, Luxemburgo, Grecia, Portugal, Finlandia e Italia;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s-ES_tradnl" b="1" kern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39750" algn="just">
              <a:lnSpc>
                <a:spcPts val="1200"/>
              </a:lnSpc>
              <a:spcBef>
                <a:spcPts val="1200"/>
              </a:spcBef>
            </a:pPr>
            <a:r>
              <a:rPr lang="es-ES_tradnl" b="1" i="1" u="sng" dirty="0"/>
              <a:t>8.- La prolongación de la edad de jubilación</a:t>
            </a:r>
            <a:endParaRPr lang="es-ES" b="1" dirty="0"/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dirty="0"/>
              <a:t>Según previsiones UE pasará desde los 65 años actuales para los hombres y 64,5 de las mujeres a 67 en 2070;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dirty="0"/>
              <a:t>Edad más frecuente: 67 años, en base a aumentos progresivos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dirty="0"/>
              <a:t>Aumentos en base al principio</a:t>
            </a:r>
            <a:r>
              <a:rPr lang="es-ES_tradnl" b="1" i="1" dirty="0"/>
              <a:t> </a:t>
            </a:r>
            <a:r>
              <a:rPr lang="es-ES_tradnl" b="1" dirty="0"/>
              <a:t>de igualdad entre mujeres y hombres recogido en Tratados y Directivas UE , aplicado sobre las reglas menos favorables (Estados del Este de Europa)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dirty="0"/>
              <a:t>Aumentos en base a aumento esperanza media de vida: en 10 Estados miembros (cuadro</a:t>
            </a:r>
            <a:r>
              <a:rPr lang="es-ES_tradnl" b="1" u="sng" dirty="0"/>
              <a:t>)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s-ES" b="1" i="1" u="sng" kern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214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ri-oinaren leku-marka 1">
            <a:extLst>
              <a:ext uri="{FF2B5EF4-FFF2-40B4-BE49-F238E27FC236}">
                <a16:creationId xmlns="" xmlns:a16="http://schemas.microsoft.com/office/drawing/2014/main" id="{50878F33-5CCC-8FAD-A740-55C3180D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3" name="Diapositibaren zenbakiaren leku-marka 2">
            <a:extLst>
              <a:ext uri="{FF2B5EF4-FFF2-40B4-BE49-F238E27FC236}">
                <a16:creationId xmlns="" xmlns:a16="http://schemas.microsoft.com/office/drawing/2014/main" id="{856D437E-4A7E-D4BB-F091-18363A81C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16</a:t>
            </a:fld>
            <a:endParaRPr lang="es-ES"/>
          </a:p>
        </p:txBody>
      </p:sp>
      <p:pic>
        <p:nvPicPr>
          <p:cNvPr id="55" name="Irudia 54">
            <a:extLst>
              <a:ext uri="{FF2B5EF4-FFF2-40B4-BE49-F238E27FC236}">
                <a16:creationId xmlns="" xmlns:a16="http://schemas.microsoft.com/office/drawing/2014/main" id="{771365AB-9755-1FA8-568A-29CA87A0B9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309"/>
          <a:stretch/>
        </p:blipFill>
        <p:spPr bwMode="auto">
          <a:xfrm>
            <a:off x="8250237" y="618172"/>
            <a:ext cx="3533267" cy="48936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rudia 3">
            <a:extLst>
              <a:ext uri="{FF2B5EF4-FFF2-40B4-BE49-F238E27FC236}">
                <a16:creationId xmlns="" xmlns:a16="http://schemas.microsoft.com/office/drawing/2014/main" id="{36ACD246-95D5-A85A-3B79-F76C66DF1E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205"/>
          <a:stretch/>
        </p:blipFill>
        <p:spPr bwMode="auto">
          <a:xfrm>
            <a:off x="1877945" y="618171"/>
            <a:ext cx="6040569" cy="517976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90868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17</a:t>
            </a:fld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2828696" y="2243277"/>
            <a:ext cx="738051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i="1" u="sng" dirty="0"/>
              <a:t>10.- Nuevas reformas  de sostenibilidad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s-ES_tradnl" b="1" i="1" u="sng" kern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 aumentos esperanza media vida (Francia, Italia, Holanda, Finlandia y Portugal);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 aumentos en tasa dependencia: Alemania,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Cuentas nocionales: factor actuarial uniforme sin diferenciar la longevidad por categorías socio-profesionales, lo que da lugar a redistribución regresiva</a:t>
            </a:r>
          </a:p>
          <a:p>
            <a:pPr marL="539750" algn="just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s-ES_tradnl" b="1" kern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Flexibilidad en salida a jubilación, pero acompañada de reducción en cuantía pensiones</a:t>
            </a:r>
          </a:p>
        </p:txBody>
      </p:sp>
    </p:spTree>
    <p:extLst>
      <p:ext uri="{BB962C8B-B14F-4D97-AF65-F5344CB8AC3E}">
        <p14:creationId xmlns:p14="http://schemas.microsoft.com/office/powerpoint/2010/main" val="3849659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Disminución tasas de reemplazo tras “reformas”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OCDE: las recientes reformas han reducido los gastos de las futuras pensiones y la tasa de reemplazo “después de las reformas es generalmente más baja que en el escenario de 1990. Los pobres están siendo protegidos pero todos recibirán menos en el futuro”</a:t>
            </a:r>
          </a:p>
          <a:p>
            <a:r>
              <a:rPr lang="es-ES" dirty="0"/>
              <a:t>Efectivamente en ningún Estado de la UE alcanzan en 2022 el 80% y se van a reducir para el 2045 (cuadro);</a:t>
            </a:r>
          </a:p>
          <a:p>
            <a:r>
              <a:rPr lang="es-ES" dirty="0"/>
              <a:t>Compensación muy reducido de las pensiones privadas </a:t>
            </a: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322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ri-oinaren leku-marka 3">
            <a:extLst>
              <a:ext uri="{FF2B5EF4-FFF2-40B4-BE49-F238E27FC236}">
                <a16:creationId xmlns="" xmlns:a16="http://schemas.microsoft.com/office/drawing/2014/main" id="{FD9A3C0A-DB09-43A0-6E4C-DBD86D3A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Diapositibaren zenbakiaren leku-marka 4">
            <a:extLst>
              <a:ext uri="{FF2B5EF4-FFF2-40B4-BE49-F238E27FC236}">
                <a16:creationId xmlns="" xmlns:a16="http://schemas.microsoft.com/office/drawing/2014/main" id="{0EA41C62-8BBF-696C-8AD1-6442C4AB6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19</a:t>
            </a:fld>
            <a:endParaRPr lang="es-ES"/>
          </a:p>
        </p:txBody>
      </p:sp>
      <p:pic>
        <p:nvPicPr>
          <p:cNvPr id="6" name="Picture 4458457">
            <a:extLst>
              <a:ext uri="{FF2B5EF4-FFF2-40B4-BE49-F238E27FC236}">
                <a16:creationId xmlns="" xmlns:a16="http://schemas.microsoft.com/office/drawing/2014/main" id="{3B1108FC-C018-6749-301D-D03E8EE2107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159000" y="495300"/>
            <a:ext cx="7257143" cy="533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1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solidFill>
                  <a:srgbClr val="FF0000"/>
                </a:solidFill>
              </a:rPr>
              <a:t>Las pensiones y la reducción de la pobreza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b="1" dirty="0"/>
              <a:t>Pensiones como principal fuente de ingresos personas mayores;</a:t>
            </a:r>
          </a:p>
          <a:p>
            <a:r>
              <a:rPr lang="es-ES" sz="2400" b="1" dirty="0"/>
              <a:t>2009: las personas mayores de </a:t>
            </a:r>
            <a:r>
              <a:rPr lang="es-ES" sz="2400" b="1" dirty="0" smtClean="0"/>
              <a:t>65 ingresos medios </a:t>
            </a:r>
            <a:r>
              <a:rPr lang="es-ES" sz="2400" b="1" dirty="0"/>
              <a:t>próximos a la media </a:t>
            </a:r>
            <a:r>
              <a:rPr lang="es-ES" sz="2400" b="1" dirty="0" smtClean="0"/>
              <a:t>de ingresos de los menores de 64 </a:t>
            </a:r>
            <a:r>
              <a:rPr lang="es-ES" sz="2400" b="1" dirty="0"/>
              <a:t>años (Comisión </a:t>
            </a:r>
            <a:r>
              <a:rPr lang="es-ES" sz="2400" b="1" dirty="0" smtClean="0"/>
              <a:t>Europea) </a:t>
            </a:r>
            <a:r>
              <a:rPr lang="es-ES" sz="2400" b="1" dirty="0"/>
              <a:t>y tasas pobreza constante mientras han aumentado en conjunto población, sobre todo entre </a:t>
            </a:r>
            <a:r>
              <a:rPr lang="es-ES" sz="2400" b="1" dirty="0" smtClean="0"/>
              <a:t>la parada;</a:t>
            </a:r>
            <a:endParaRPr lang="es-ES" sz="2400" b="1" dirty="0"/>
          </a:p>
          <a:p>
            <a:r>
              <a:rPr lang="es-ES" sz="2400" b="1" dirty="0"/>
              <a:t>Caída tasas reemplazo (más adelante)= aumento pobreza por las reformas de las últimas décadas (detalle pendiente de informe trianual CE</a:t>
            </a:r>
            <a:r>
              <a:rPr lang="es-ES" dirty="0"/>
              <a:t>)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216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8376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rgbClr val="FF0000"/>
                </a:solidFill>
              </a:rPr>
              <a:t>Pensiones mínimas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1068" y="1152908"/>
            <a:ext cx="8915400" cy="4982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000" b="1" dirty="0" smtClean="0"/>
              <a:t>- En algunos Estados se diferencian los mínimos de pensión: aseguran mínimos a quienes se jubilan con el período mínimo de cotización requerido per han tenido salarios o carreras profesionales muy precarias, de los mínimos de vejez que proporcionan a las personas de 65 o más años que no han cotizado o poco tiempo. El primero se trata como </a:t>
            </a:r>
            <a:r>
              <a:rPr lang="es-ES" sz="2000" b="1" dirty="0" err="1" smtClean="0"/>
              <a:t>dº</a:t>
            </a:r>
            <a:r>
              <a:rPr lang="es-ES" sz="2000" b="1" dirty="0" smtClean="0"/>
              <a:t> individual, y el segundo bajo condición de recursos y en función situación conyugal;</a:t>
            </a:r>
          </a:p>
          <a:p>
            <a:r>
              <a:rPr lang="es-ES" sz="2000" b="1" dirty="0" smtClean="0"/>
              <a:t>Los mínimos pueden ser: 1)  solo para las y los cotizantes: Alemania, Bélgica, Estado español, Francia e Italia; 2) de cuantía fija, universal y en proporción al tiempo de residencia: Holanda, Suecia, Dinamarca. </a:t>
            </a:r>
          </a:p>
          <a:p>
            <a:r>
              <a:rPr lang="es-ES" sz="2000" b="1" dirty="0" smtClean="0"/>
              <a:t>En Estados como Italia, el método de cuentas nocionales ha supuesto un aumento de pensiones muy bajas; el acceso a la  mínima a partir de los 66 años y 7 meses y cotizado al menos 20 años</a:t>
            </a:r>
            <a:endParaRPr lang="es-ES" sz="2000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Las pensiones en la Unión Europea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53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Desarrollo pensiones privadas y su relación con las públicas de reparto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La gran mayoría ingresos pensión por las públicas de reparto, con excepciones en Holanda (44%), Dinamarca (28%) y Suecia (21%) (en 2022);</a:t>
            </a:r>
          </a:p>
          <a:p>
            <a:r>
              <a:rPr lang="es-ES" b="1" dirty="0"/>
              <a:t>Extensión en otros Estados;</a:t>
            </a:r>
          </a:p>
          <a:p>
            <a:r>
              <a:rPr lang="es-ES" b="1" dirty="0"/>
              <a:t>La mayor parte las privadas de empleo y todas las individuales por cotizaciones definidas;</a:t>
            </a:r>
          </a:p>
          <a:p>
            <a:r>
              <a:rPr lang="es-ES" b="1" dirty="0"/>
              <a:t>Caída patrimonial en 2008: 20%;</a:t>
            </a:r>
          </a:p>
          <a:p>
            <a:r>
              <a:rPr lang="es-ES" b="1" dirty="0"/>
              <a:t>Vasos comunicantes: para ampliar espacio privadas la UE propone reducir previamente pensiones públicas;</a:t>
            </a:r>
          </a:p>
          <a:p>
            <a:r>
              <a:rPr lang="es-ES" b="1" dirty="0"/>
              <a:t>Tarea movimiento pensionista:  denuncia efectos privadas y oposición Fontal a recortes en públicas de reparto.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2073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Competencias de la UE s/pensiones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Seguridad Social: competencias de los Estados miembros</a:t>
            </a:r>
          </a:p>
          <a:p>
            <a:r>
              <a:rPr lang="es-ES" b="1" dirty="0"/>
              <a:t>Coordinación de sistemas nacionales para libre circulación: Reglamento 883/2004 (totalización de las cotizaciones realizadas en los Estados miembros; cobro de las pensiones causadas en Estados diferentes del de residencia)</a:t>
            </a:r>
          </a:p>
          <a:p>
            <a:r>
              <a:rPr lang="es-ES" b="1" dirty="0"/>
              <a:t>Actuación comunitaria indirecta sobre la reforma pensiones a través del Método Abierto de Coordinación: directrices, indicadores, criterios evaluación, seguimientos y evaluación de las reformas</a:t>
            </a:r>
          </a:p>
          <a:p>
            <a:r>
              <a:rPr lang="es-ES" b="1" dirty="0"/>
              <a:t>Informes de la UE: se plantea objetivo de suficiencia pero se insiste sobre insostenibilidad financiera sistemas de reparto si no hay reformas que reduzcan el gasto</a:t>
            </a:r>
          </a:p>
          <a:p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3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2410" y="38462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</a:rPr>
              <a:t>Libro Blanco 2112 UE “Pensiones, adecuadas, seguras y sostenibles”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Los Estados deberán hacer “ajustes de gasto”, aunque las reformas darán “tasas de reemplazo más bajas”. Cinco líneas de reforma:</a:t>
            </a:r>
          </a:p>
          <a:p>
            <a:pPr marL="0" indent="0">
              <a:buNone/>
            </a:pPr>
            <a:endParaRPr lang="es-ES" b="1" dirty="0"/>
          </a:p>
          <a:p>
            <a:pPr lvl="1"/>
            <a:r>
              <a:rPr lang="es-ES" b="1" dirty="0"/>
              <a:t>Vincular edad jubilación a aumentos esperanza de vida;</a:t>
            </a:r>
          </a:p>
          <a:p>
            <a:pPr lvl="1"/>
            <a:r>
              <a:rPr lang="es-ES" b="1" dirty="0"/>
              <a:t>Limitar jubilaciones anticipadas;</a:t>
            </a:r>
          </a:p>
          <a:p>
            <a:pPr lvl="1"/>
            <a:r>
              <a:rPr lang="es-ES" b="1" dirty="0"/>
              <a:t>Favorecer prolongación vida laboral;</a:t>
            </a:r>
          </a:p>
          <a:p>
            <a:pPr lvl="1"/>
            <a:r>
              <a:rPr lang="es-ES" b="1" dirty="0"/>
              <a:t>Igualar la edad de jubilación hombres y mujeres;</a:t>
            </a:r>
          </a:p>
          <a:p>
            <a:pPr lvl="1"/>
            <a:r>
              <a:rPr lang="es-ES" b="1" dirty="0"/>
              <a:t>fomentar planes pensiones complementarias privadas (aunque se reconoce que el envejecimiento reducirá la rentabilidad de sus inversiones).</a:t>
            </a:r>
          </a:p>
          <a:p>
            <a:pPr marL="457200" lvl="1" indent="0">
              <a:buNone/>
            </a:pPr>
            <a:endParaRPr lang="es-ES" sz="1800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874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Seguridad social y libre circulación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85155" y="1621971"/>
            <a:ext cx="8915400" cy="4604658"/>
          </a:xfrm>
        </p:spPr>
        <p:txBody>
          <a:bodyPr/>
          <a:lstStyle/>
          <a:p>
            <a:pPr marL="0" indent="0">
              <a:buNone/>
            </a:pPr>
            <a:r>
              <a:rPr lang="es-ES" b="1" dirty="0"/>
              <a:t>Seguridad Social: competencia de cada Estado con el límite de no impedir la libre circulación,</a:t>
            </a:r>
          </a:p>
          <a:p>
            <a:pPr marL="0" indent="0">
              <a:buNone/>
            </a:pPr>
            <a:r>
              <a:rPr lang="es-ES" b="1" dirty="0"/>
              <a:t>Normas jurídicamente vinculantes: Reglamento 883/2004 de coordinación de los sistemas estatales para favorecer libre circulación; acumulación periodos cotizados en varios Estados miembros y cobro pensiones en Estado residencia. Incluye Estados UE más EEE (Islandia, </a:t>
            </a:r>
            <a:r>
              <a:rPr lang="es-ES" b="1" dirty="0" err="1"/>
              <a:t>Liechtenstein,Noruega</a:t>
            </a:r>
            <a:r>
              <a:rPr lang="es-ES" b="1" dirty="0"/>
              <a:t>) y Suiza y Estados con acuerdos especiales con la UE;</a:t>
            </a:r>
          </a:p>
          <a:p>
            <a:pPr marL="0" indent="0">
              <a:buNone/>
            </a:pPr>
            <a:r>
              <a:rPr lang="es-ES" b="1" dirty="0" err="1"/>
              <a:t>Eurostat</a:t>
            </a:r>
            <a:r>
              <a:rPr lang="es-ES" b="1" dirty="0"/>
              <a:t>: 9,9 millones personas (el 3,8% población de edad 20-64), trabaja en otro </a:t>
            </a:r>
            <a:r>
              <a:rPr lang="es-ES" b="1" dirty="0" err="1"/>
              <a:t>Eª</a:t>
            </a:r>
            <a:r>
              <a:rPr lang="es-ES" b="1" dirty="0"/>
              <a:t> miembro distinto al de su nacionalidad ;1,7 millones </a:t>
            </a:r>
            <a:r>
              <a:rPr lang="es-ES" b="1" dirty="0" smtClean="0"/>
              <a:t>transfronterizos</a:t>
            </a:r>
            <a:endParaRPr lang="es-ES" b="1" dirty="0"/>
          </a:p>
          <a:p>
            <a:pPr marL="0" indent="0">
              <a:buNone/>
            </a:pPr>
            <a:r>
              <a:rPr lang="es-ES" b="1" dirty="0"/>
              <a:t>Impedida </a:t>
            </a:r>
            <a:r>
              <a:rPr lang="es-ES" b="1" dirty="0" smtClean="0"/>
              <a:t>la libre </a:t>
            </a:r>
            <a:r>
              <a:rPr lang="es-ES" b="1" dirty="0"/>
              <a:t>circulación de trabajadores/as extra-UE que residan y trabajen en </a:t>
            </a:r>
            <a:r>
              <a:rPr lang="es-ES" b="1" dirty="0" smtClean="0"/>
              <a:t>UE; </a:t>
            </a:r>
            <a:r>
              <a:rPr lang="es-ES" b="1" dirty="0"/>
              <a:t>no se les aplican las reglas del Reglamento 883/2004;</a:t>
            </a:r>
          </a:p>
          <a:p>
            <a:pPr marL="0" indent="0">
              <a:buNone/>
            </a:pPr>
            <a:r>
              <a:rPr lang="es-ES" b="1" dirty="0"/>
              <a:t>Trabajadores/as extra-UE en economía sumergida por  no tener permisos de residencia y de trabajo: sin derechos de </a:t>
            </a:r>
            <a:r>
              <a:rPr lang="es-ES" b="1" dirty="0" smtClean="0"/>
              <a:t>pensión </a:t>
            </a:r>
            <a:r>
              <a:rPr lang="es-ES" b="1" dirty="0"/>
              <a:t>o derechos reducidos si se legalizan a tiempo para cotizar </a:t>
            </a:r>
            <a:r>
              <a:rPr lang="es-ES" b="1" dirty="0" smtClean="0"/>
              <a:t>el periodo mínimo </a:t>
            </a:r>
            <a:r>
              <a:rPr lang="es-ES" b="1" dirty="0"/>
              <a:t>exigible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05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Tratamiento de las pensiones por la UE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/>
              <a:t>Art. 153 TFUE: La UE apoyará y completará la acción Estados miembros en la SS y la protección social;</a:t>
            </a:r>
          </a:p>
          <a:p>
            <a:r>
              <a:rPr lang="es-ES" b="1" dirty="0"/>
              <a:t>Desde inicios dos mil intervención UE a través MAC a procesos reforma pensiones mediante líneas directrices, indicadores, evaluación y seguimiento, objetivos y método para alcanzarlos;</a:t>
            </a:r>
          </a:p>
          <a:p>
            <a:r>
              <a:rPr lang="es-ES" b="1" dirty="0"/>
              <a:t>Libro Blanco pensiones 2012: caída pensiones reparto, compensación con pensiones capitalización privada;</a:t>
            </a:r>
          </a:p>
          <a:p>
            <a:r>
              <a:rPr lang="es-ES" b="1" dirty="0"/>
              <a:t>Retroceso pensiones reparto y aumento capitalización: retroceso pensiones mujeres por la consideración de mayor esperanza de vida para reducción pensiones;</a:t>
            </a:r>
          </a:p>
          <a:p>
            <a:r>
              <a:rPr lang="es-ES" b="1" dirty="0"/>
              <a:t>Acercamiento característica pensiones reparto a capitalización: “</a:t>
            </a:r>
            <a:r>
              <a:rPr lang="es-ES" b="1" dirty="0" err="1"/>
              <a:t>contributividad</a:t>
            </a:r>
            <a:r>
              <a:rPr lang="es-ES" b="1" dirty="0"/>
              <a:t>” y expulsión elementos redistributivos fuera sistemas (financiación impositiva pensione mínimas. 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15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Unión Europea y pensiones privadas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Directiva 2003/41 CE sobre actividades y supervisión sistema pensiones empleo para constituir “Un verdadero financiero interior de los servicios financieros”. Regula pensiones complementarias profesionales “de empleo)  </a:t>
            </a:r>
          </a:p>
          <a:p>
            <a:r>
              <a:rPr lang="es-ES" b="1" dirty="0"/>
              <a:t>Para objetivo Libro Blanco, Reglamento 2019/1238 “Producto paneuropeo pensiones individuales” (PEPP) para fomentar planes ahorro complementario para jubilación mediante “innovación en el sector de productos financieros</a:t>
            </a:r>
            <a:r>
              <a:rPr lang="es-ES" b="1" dirty="0" smtClean="0"/>
              <a:t>”;</a:t>
            </a:r>
          </a:p>
          <a:p>
            <a:r>
              <a:rPr lang="es-ES" b="1" dirty="0" smtClean="0"/>
              <a:t>Desarrollo mediante capitalización, salvo en Francia (</a:t>
            </a:r>
            <a:r>
              <a:rPr lang="es-ES" b="1" dirty="0" err="1" smtClean="0"/>
              <a:t>Agirc-Arrco</a:t>
            </a:r>
            <a:r>
              <a:rPr lang="es-ES" b="1" dirty="0" smtClean="0"/>
              <a:t>);</a:t>
            </a:r>
          </a:p>
          <a:p>
            <a:r>
              <a:rPr lang="es-ES" b="1" dirty="0" smtClean="0"/>
              <a:t>Por cotizaciones definidas: la pensión dependerá de la cuantía capitalizada de lo cotizado y de su rendimiento; se aplica a todas las individuales y a la gran mayoría de las profesionales o de empleo. </a:t>
            </a:r>
            <a:endParaRPr lang="es-ES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580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EVOLUCIÓN DE LOS SISTEMAS DE PENSIONES EN LA UE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>
                <a:solidFill>
                  <a:schemeClr val="tx1"/>
                </a:solidFill>
              </a:rPr>
              <a:t>Encuentro de Plataformas de Pensionistas  y Sindicatos de la UE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5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4319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ELEMENTOS GENERALES I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6297" y="1469572"/>
            <a:ext cx="8915400" cy="4408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b="1" dirty="0" smtClean="0"/>
          </a:p>
          <a:p>
            <a:r>
              <a:rPr lang="es-ES" b="1" dirty="0" smtClean="0"/>
              <a:t>El </a:t>
            </a:r>
            <a:r>
              <a:rPr lang="es-ES" b="1" dirty="0" err="1" smtClean="0"/>
              <a:t>Ageing</a:t>
            </a:r>
            <a:r>
              <a:rPr lang="es-ES" b="1" dirty="0" smtClean="0"/>
              <a:t> </a:t>
            </a:r>
            <a:r>
              <a:rPr lang="es-ES" b="1" dirty="0" err="1" smtClean="0"/>
              <a:t>Report</a:t>
            </a:r>
            <a:r>
              <a:rPr lang="es-ES" b="1" dirty="0" smtClean="0"/>
              <a:t>  usa argumento </a:t>
            </a:r>
            <a:r>
              <a:rPr lang="es-ES" b="1" dirty="0"/>
              <a:t>envejecimiento y reducción nº personas en edad activa laboral para reformas que reduzcan tasas reemplazo pensiones e incluso reduzcan su acceso; expectativas optimistas UE sobre aumento esperanza media de vida (cuadro</a:t>
            </a:r>
            <a:r>
              <a:rPr lang="es-ES" b="1" dirty="0" smtClean="0"/>
              <a:t>);</a:t>
            </a:r>
          </a:p>
          <a:p>
            <a:r>
              <a:rPr lang="es-ES" b="1" dirty="0" smtClean="0"/>
              <a:t>Desaceleración crecimiento esperanza vida últimas décadas; efectos pandemias recurrentes y calentamiento climático</a:t>
            </a:r>
          </a:p>
          <a:p>
            <a:r>
              <a:rPr lang="es-ES" b="1" dirty="0" smtClean="0"/>
              <a:t>Para su medición utiliza la ratio de vejez: </a:t>
            </a:r>
            <a:r>
              <a:rPr lang="es-ES" b="1" dirty="0"/>
              <a:t>relación entre mayores de 65 y entre 20-64 (edad activa laboral</a:t>
            </a:r>
            <a:r>
              <a:rPr lang="es-ES" b="1" dirty="0" smtClean="0"/>
              <a:t>);</a:t>
            </a:r>
          </a:p>
          <a:p>
            <a:r>
              <a:rPr lang="es-ES" b="1" dirty="0" smtClean="0"/>
              <a:t>Ratio alternativa, la de </a:t>
            </a:r>
            <a:r>
              <a:rPr lang="es-ES" b="1" dirty="0"/>
              <a:t>dependencia demográfica: mayores de 65 y menores de </a:t>
            </a:r>
            <a:r>
              <a:rPr lang="es-ES" b="1" dirty="0" smtClean="0"/>
              <a:t>20 y la de 20-64; </a:t>
            </a:r>
          </a:p>
          <a:p>
            <a:r>
              <a:rPr lang="es-ES" b="1" dirty="0" smtClean="0"/>
              <a:t>“</a:t>
            </a:r>
            <a:r>
              <a:rPr lang="es-ES" b="1" dirty="0"/>
              <a:t>A</a:t>
            </a:r>
            <a:r>
              <a:rPr lang="es-ES" b="1" dirty="0" smtClean="0"/>
              <a:t>juste</a:t>
            </a:r>
            <a:r>
              <a:rPr lang="es-ES" b="1" dirty="0"/>
              <a:t>” en función coste relativo mayores 65 y menores 20.</a:t>
            </a:r>
          </a:p>
          <a:p>
            <a:r>
              <a:rPr lang="es-ES" b="1" dirty="0"/>
              <a:t>Resultados dependencia demográfica: variación menor que la de vejez;</a:t>
            </a:r>
          </a:p>
          <a:p>
            <a:r>
              <a:rPr lang="es-ES" b="1" dirty="0" smtClean="0"/>
              <a:t>Financiación, </a:t>
            </a:r>
            <a:r>
              <a:rPr lang="es-ES" b="1" dirty="0"/>
              <a:t>a cargo cotizaciones e impuestos para los mayores y a cargo familias los menores de </a:t>
            </a:r>
            <a:r>
              <a:rPr lang="es-ES" b="1" dirty="0" smtClean="0"/>
              <a:t>20, pero proximidad en coste social total.</a:t>
            </a:r>
            <a:endParaRPr lang="es-ES" b="1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Las pensiones en la Unión Europea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D7C6-522B-4E44-91AD-7D033059262F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41941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piral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1852</Words>
  <Application>Microsoft Office PowerPoint</Application>
  <PresentationFormat>Panorámica</PresentationFormat>
  <Paragraphs>155</Paragraphs>
  <Slides>21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Espiral</vt:lpstr>
      <vt:lpstr>EUROPAR BATASUNA ETA PENTSIOAK LAS PENSIONES EN LA UNIÓN EUROPEA</vt:lpstr>
      <vt:lpstr>Las pensiones y la reducción de la pobreza</vt:lpstr>
      <vt:lpstr>Competencias de la UE s/pensiones</vt:lpstr>
      <vt:lpstr>Libro Blanco 2112 UE “Pensiones, adecuadas, seguras y sostenibles”</vt:lpstr>
      <vt:lpstr>Seguridad social y libre circulación</vt:lpstr>
      <vt:lpstr>Tratamiento de las pensiones por la UE</vt:lpstr>
      <vt:lpstr>Unión Europea y pensiones privadas</vt:lpstr>
      <vt:lpstr>EVOLUCIÓN DE LOS SISTEMAS DE PENSIONES EN LA UE</vt:lpstr>
      <vt:lpstr>ELEMENTOS GENERALES I</vt:lpstr>
      <vt:lpstr>ELEMENTOS GENERALES I</vt:lpstr>
      <vt:lpstr>ELEMENTOS GENERALES II</vt:lpstr>
      <vt:lpstr>ELEMENTOS GENERALES II</vt:lpstr>
      <vt:lpstr>Mecanismos reducción pensiones públicas de reparto</vt:lpstr>
      <vt:lpstr>Presentación de PowerPoint</vt:lpstr>
      <vt:lpstr>Presentación de PowerPoint</vt:lpstr>
      <vt:lpstr>Presentación de PowerPoint</vt:lpstr>
      <vt:lpstr>Presentación de PowerPoint</vt:lpstr>
      <vt:lpstr>Disminución tasas de reemplazo tras “reformas”</vt:lpstr>
      <vt:lpstr>Presentación de PowerPoint</vt:lpstr>
      <vt:lpstr>Pensiones mínimas</vt:lpstr>
      <vt:lpstr>Desarrollo pensiones privadas y su relación con las públicas de reparto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pensiones en la Unión Europea</dc:title>
  <dc:creator>Cuenta Microsoft</dc:creator>
  <cp:lastModifiedBy>Cuenta Microsoft</cp:lastModifiedBy>
  <cp:revision>44</cp:revision>
  <dcterms:created xsi:type="dcterms:W3CDTF">2024-05-16T15:26:06Z</dcterms:created>
  <dcterms:modified xsi:type="dcterms:W3CDTF">2024-05-22T17:59:27Z</dcterms:modified>
</cp:coreProperties>
</file>